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51.wmf" ContentType="image/x-wmf"/>
  <Override PartName="/ppt/media/image150.png" ContentType="image/png"/>
  <Override PartName="/ppt/media/image148.jpeg" ContentType="image/jpeg"/>
  <Override PartName="/ppt/media/image147.wmf" ContentType="image/x-wmf"/>
  <Override PartName="/ppt/media/image145.wmf" ContentType="image/x-wmf"/>
  <Override PartName="/ppt/media/image143.png" ContentType="image/png"/>
  <Override PartName="/ppt/media/image142.wmf" ContentType="image/x-wmf"/>
  <Override PartName="/ppt/media/image138.wmf" ContentType="image/x-wmf"/>
  <Override PartName="/ppt/media/image137.png" ContentType="image/png"/>
  <Override PartName="/ppt/media/image136.png" ContentType="image/png"/>
  <Override PartName="/ppt/media/image135.jpeg" ContentType="image/jpeg"/>
  <Override PartName="/ppt/media/image146.wmf" ContentType="image/x-wmf"/>
  <Override PartName="/ppt/media/image131.png" ContentType="image/png"/>
  <Override PartName="/ppt/media/image130.jpeg" ContentType="image/jpeg"/>
  <Override PartName="/ppt/media/image129.wmf" ContentType="image/x-wmf"/>
  <Override PartName="/ppt/media/image124.jpeg" ContentType="image/jpeg"/>
  <Override PartName="/ppt/media/image123.wmf" ContentType="image/x-wmf"/>
  <Override PartName="/ppt/media/image128.wmf" ContentType="image/x-wmf"/>
  <Override PartName="/ppt/media/image140.wmf" ContentType="image/x-wmf"/>
  <Override PartName="/ppt/media/image119.png" ContentType="image/png"/>
  <Override PartName="/ppt/media/image118.jpeg" ContentType="image/jpeg"/>
  <Override PartName="/ppt/media/image115.wmf" ContentType="image/x-wmf"/>
  <Override PartName="/ppt/media/image112.wmf" ContentType="image/x-wmf"/>
  <Override PartName="/ppt/media/image106.png" ContentType="image/png"/>
  <Override PartName="/ppt/media/image105.wmf" ContentType="image/x-wmf"/>
  <Override PartName="/ppt/media/image104.jpeg" ContentType="image/jpeg"/>
  <Override PartName="/ppt/media/image99.jpeg" ContentType="image/jpeg"/>
  <Override PartName="/ppt/media/image117.wmf" ContentType="image/x-wmf"/>
  <Override PartName="/ppt/media/image97.wmf" ContentType="image/x-wmf"/>
  <Override PartName="/ppt/media/image96.wmf" ContentType="image/x-wmf"/>
  <Override PartName="/ppt/media/image94.wmf" ContentType="image/x-wmf"/>
  <Override PartName="/ppt/media/image134.wmf" ContentType="image/x-wmf"/>
  <Override PartName="/ppt/media/image92.wmf" ContentType="image/x-wmf"/>
  <Override PartName="/ppt/media/image120.png" ContentType="image/png"/>
  <Override PartName="/ppt/media/image91.wmf" ContentType="image/x-wmf"/>
  <Override PartName="/ppt/media/image89.png" ContentType="image/png"/>
  <Override PartName="/ppt/media/image132.wmf" ContentType="image/x-wmf"/>
  <Override PartName="/ppt/media/image88.png" ContentType="image/png"/>
  <Override PartName="/ppt/media/image116.wmf" ContentType="image/x-wmf"/>
  <Override PartName="/ppt/media/image87.wmf" ContentType="image/x-wmf"/>
  <Override PartName="/ppt/media/image127.wmf" ContentType="image/x-wmf"/>
  <Override PartName="/ppt/media/image85.wmf" ContentType="image/x-wmf"/>
  <Override PartName="/ppt/media/image149.wmf" ContentType="image/x-wmf"/>
  <Override PartName="/ppt/media/image81.wmf" ContentType="image/x-wmf"/>
  <Override PartName="/ppt/media/image79.wmf" ContentType="image/x-wmf"/>
  <Override PartName="/ppt/media/image77.wmf" ContentType="image/x-wmf"/>
  <Override PartName="/ppt/media/image95.png" ContentType="image/png"/>
  <Override PartName="/ppt/media/image76.png" ContentType="image/png"/>
  <Override PartName="/ppt/media/image74.jpeg" ContentType="image/jpeg"/>
  <Override PartName="/ppt/media/image72.wmf" ContentType="image/x-wmf"/>
  <Override PartName="/ppt/media/image71.wmf" ContentType="image/x-wmf"/>
  <Override PartName="/ppt/media/image103.wmf" ContentType="image/x-wmf"/>
  <Override PartName="/ppt/media/image69.wmf" ContentType="image/x-wmf"/>
  <Override PartName="/ppt/media/image101.wmf" ContentType="image/x-wmf"/>
  <Override PartName="/ppt/media/image68.jpeg" ContentType="image/jpeg"/>
  <Override PartName="/ppt/media/image67.wmf" ContentType="image/x-wmf"/>
  <Override PartName="/ppt/media/image65.wmf" ContentType="image/x-wmf"/>
  <Override PartName="/ppt/media/image102.wmf" ContentType="image/x-wmf"/>
  <Override PartName="/ppt/media/image62.wmf" ContentType="image/x-wmf"/>
  <Override PartName="/ppt/media/image107.png" ContentType="image/png"/>
  <Override PartName="/ppt/media/image60.wmf" ContentType="image/x-wmf"/>
  <Override PartName="/ppt/media/image59.png" ContentType="image/png"/>
  <Override PartName="/ppt/media/image58.wmf" ContentType="image/x-wmf"/>
  <Override PartName="/ppt/media/image80.jpeg" ContentType="image/jpeg"/>
  <Override PartName="/ppt/media/image126.png" ContentType="image/png"/>
  <Override PartName="/ppt/media/image56.wmf" ContentType="image/x-wmf"/>
  <Override PartName="/ppt/media/image55.wmf" ContentType="image/x-wmf"/>
  <Override PartName="/ppt/media/image61.wmf" ContentType="image/x-wmf"/>
  <Override PartName="/ppt/media/image50.wmf" ContentType="image/x-wmf"/>
  <Override PartName="/ppt/media/image144.png" ContentType="image/png"/>
  <Override PartName="/ppt/media/image46.wmf" ContentType="image/x-wmf"/>
  <Override PartName="/ppt/media/image64.png" ContentType="image/png"/>
  <Override PartName="/ppt/media/image45.jpeg" ContentType="image/jpeg"/>
  <Override PartName="/ppt/media/image98.wmf" ContentType="image/x-wmf"/>
  <Override PartName="/ppt/media/image42.wmf" ContentType="image/x-wmf"/>
  <Override PartName="/ppt/media/image111.jpeg" ContentType="image/jpeg"/>
  <Override PartName="/ppt/media/image49.wmf" ContentType="image/x-wmf"/>
  <Override PartName="/ppt/media/image41.png" ContentType="image/png"/>
  <Override PartName="/ppt/media/image38.wmf" ContentType="image/x-wmf"/>
  <Override PartName="/ppt/media/image36.wmf" ContentType="image/x-wmf"/>
  <Override PartName="/ppt/media/image93.jpeg" ContentType="image/jpeg"/>
  <Override PartName="/ppt/media/image63.jpeg" ContentType="image/jpeg"/>
  <Override PartName="/ppt/media/image34.wmf" ContentType="image/x-wmf"/>
  <Override PartName="/ppt/media/image57.jpeg" ContentType="image/jpeg"/>
  <Override PartName="/ppt/media/image121.wmf" ContentType="image/x-wmf"/>
  <Override PartName="/ppt/media/image33.jpeg" ContentType="image/jpeg"/>
  <Override PartName="/ppt/media/image30.wmf" ContentType="image/x-wmf"/>
  <Override PartName="/ppt/media/image40.png" ContentType="image/png"/>
  <Override PartName="/ppt/media/image29.png" ContentType="image/png"/>
  <Override PartName="/ppt/media/image28.wmf" ContentType="image/x-wmf"/>
  <Override PartName="/ppt/media/image32.wmf" ContentType="image/x-wmf"/>
  <Override PartName="/ppt/media/image27.jpeg" ContentType="image/jpeg"/>
  <Override PartName="/ppt/media/image51.jpeg" ContentType="image/jpeg"/>
  <Override PartName="/ppt/media/image24.wmf" ContentType="image/x-wmf"/>
  <Override PartName="/ppt/media/image19.wmf" ContentType="image/x-wmf"/>
  <Override PartName="/ppt/media/image44.wmf" ContentType="image/x-wmf"/>
  <Override PartName="/ppt/media/image78.wmf" ContentType="image/x-wmf"/>
  <Override PartName="/ppt/media/image141.jpeg" ContentType="image/jpeg"/>
  <Override PartName="/ppt/media/image17.wmf" ContentType="image/x-wmf"/>
  <Override PartName="/ppt/media/image139.wmf" ContentType="image/x-wmf"/>
  <Override PartName="/ppt/media/image16.jpeg" ContentType="image/jpeg"/>
  <Override PartName="/ppt/media/image109.wmf" ContentType="image/x-wmf"/>
  <Override PartName="/ppt/media/image54.wmf" ContentType="image/x-wmf"/>
  <Override PartName="/ppt/media/image15.wmf" ContentType="image/x-wmf"/>
  <Override PartName="/ppt/media/image14.wmf" ContentType="image/x-wmf"/>
  <Override PartName="/ppt/media/image25.wmf" ContentType="image/x-wmf"/>
  <Override PartName="/ppt/media/image21.wmf" ContentType="image/x-wmf"/>
  <Override PartName="/ppt/media/image23.png" ContentType="image/png"/>
  <Override PartName="/ppt/media/image43.wmf" ContentType="image/x-wmf"/>
  <Override PartName="/ppt/media/image35.png" ContentType="image/png"/>
  <Override PartName="/ppt/media/image48.wmf" ContentType="image/x-wmf"/>
  <Override PartName="/ppt/media/image12.png" ContentType="image/png"/>
  <Override PartName="/ppt/media/image10.wmf" ContentType="image/x-wmf"/>
  <Override PartName="/ppt/media/image53.png" ContentType="image/png"/>
  <Override PartName="/ppt/media/image83.wmf" ContentType="image/x-wmf"/>
  <Override PartName="/ppt/media/image75.wmf" ContentType="image/x-wmf"/>
  <Override PartName="/ppt/media/image22.jpeg" ContentType="image/jpeg"/>
  <Override PartName="/ppt/media/image100.png" ContentType="image/png"/>
  <Override PartName="/ppt/media/image73.wmf" ContentType="image/x-wmf"/>
  <Override PartName="/ppt/media/image9.wmf" ContentType="image/x-wmf"/>
  <Override PartName="/ppt/media/image8.wmf" ContentType="image/x-wmf"/>
  <Override PartName="/ppt/media/image82.png" ContentType="image/png"/>
  <Override PartName="/ppt/media/image39.jpeg" ContentType="image/jpeg"/>
  <Override PartName="/ppt/media/image13.wmf" ContentType="image/x-wmf"/>
  <Override PartName="/ppt/media/image86.jpeg" ContentType="image/jpeg"/>
  <Override PartName="/ppt/media/image37.wmf" ContentType="image/x-wmf"/>
  <Override PartName="/ppt/media/image84.wmf" ContentType="image/x-wmf"/>
  <Override PartName="/ppt/media/image5.wmf" ContentType="image/x-wmf"/>
  <Override PartName="/ppt/media/image133.wmf" ContentType="image/x-wmf"/>
  <Override PartName="/ppt/media/image4.png" ContentType="image/png"/>
  <Override PartName="/ppt/media/image20.wmf" ContentType="image/x-wmf"/>
  <Override PartName="/ppt/media/image18.png" ContentType="image/png"/>
  <Override PartName="/ppt/media/image114.png" ContentType="image/png"/>
  <Override PartName="/ppt/media/image26.wmf" ContentType="image/x-wmf"/>
  <Override PartName="/ppt/media/image110.wmf" ContentType="image/x-wmf"/>
  <Override PartName="/ppt/media/image108.wmf" ContentType="image/x-wmf"/>
  <Override PartName="/ppt/media/image6.jpeg" ContentType="image/jpeg"/>
  <Override PartName="/ppt/media/image122.wmf" ContentType="image/x-wmf"/>
  <Override PartName="/ppt/media/image3.png" ContentType="image/png"/>
  <Override PartName="/ppt/media/image90.wmf" ContentType="image/x-wmf"/>
  <Override PartName="/ppt/media/image66.wmf" ContentType="image/x-wmf"/>
  <Override PartName="/ppt/media/image7.wmf" ContentType="image/x-wmf"/>
  <Override PartName="/ppt/media/image47.png" ContentType="image/png"/>
  <Override PartName="/ppt/media/image70.png" ContentType="image/png"/>
  <Override PartName="/ppt/media/image2.png" ContentType="image/png"/>
  <Override PartName="/ppt/media/image52.wmf" ContentType="image/x-wmf"/>
  <Override PartName="/ppt/media/image31.wmf" ContentType="image/x-wmf"/>
  <Override PartName="/ppt/media/image113.png" ContentType="image/png"/>
  <Override PartName="/ppt/media/image125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89C10E1-48CC-425F-9B85-4BFE77A3DF45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5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7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9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3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5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7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1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7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5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7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9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1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9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3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5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7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jpeg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image" Target="../media/image10.wm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wmf"/><Relationship Id="rId2" Type="http://schemas.openxmlformats.org/officeDocument/2006/relationships/image" Target="../media/image61.wmf"/><Relationship Id="rId3" Type="http://schemas.openxmlformats.org/officeDocument/2006/relationships/image" Target="../media/image62.wmf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Relationship Id="rId3" Type="http://schemas.openxmlformats.org/officeDocument/2006/relationships/image" Target="../media/image67.wmf"/><Relationship Id="rId4" Type="http://schemas.openxmlformats.org/officeDocument/2006/relationships/image" Target="../media/image68.jpeg"/><Relationship Id="rId5" Type="http://schemas.openxmlformats.org/officeDocument/2006/relationships/image" Target="../media/image69.wmf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image" Target="../media/image74.jpeg"/><Relationship Id="rId5" Type="http://schemas.openxmlformats.org/officeDocument/2006/relationships/image" Target="../media/image75.wmf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7.wmf"/><Relationship Id="rId2" Type="http://schemas.openxmlformats.org/officeDocument/2006/relationships/image" Target="../media/image78.wmf"/><Relationship Id="rId3" Type="http://schemas.openxmlformats.org/officeDocument/2006/relationships/image" Target="../media/image79.wmf"/><Relationship Id="rId4" Type="http://schemas.openxmlformats.org/officeDocument/2006/relationships/image" Target="../media/image80.jpeg"/><Relationship Id="rId5" Type="http://schemas.openxmlformats.org/officeDocument/2006/relationships/image" Target="../media/image81.wmf"/><Relationship Id="rId6" Type="http://schemas.openxmlformats.org/officeDocument/2006/relationships/image" Target="../media/image82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3.wmf"/><Relationship Id="rId2" Type="http://schemas.openxmlformats.org/officeDocument/2006/relationships/image" Target="../media/image84.wmf"/><Relationship Id="rId3" Type="http://schemas.openxmlformats.org/officeDocument/2006/relationships/image" Target="../media/image85.wmf"/><Relationship Id="rId4" Type="http://schemas.openxmlformats.org/officeDocument/2006/relationships/image" Target="../media/image86.jpeg"/><Relationship Id="rId5" Type="http://schemas.openxmlformats.org/officeDocument/2006/relationships/image" Target="../media/image87.wmf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Relationship Id="rId3" Type="http://schemas.openxmlformats.org/officeDocument/2006/relationships/image" Target="../media/image92.wmf"/><Relationship Id="rId4" Type="http://schemas.openxmlformats.org/officeDocument/2006/relationships/image" Target="../media/image93.jpeg"/><Relationship Id="rId5" Type="http://schemas.openxmlformats.org/officeDocument/2006/relationships/image" Target="../media/image94.wmf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wmf"/><Relationship Id="rId3" Type="http://schemas.openxmlformats.org/officeDocument/2006/relationships/image" Target="../media/image98.wmf"/><Relationship Id="rId4" Type="http://schemas.openxmlformats.org/officeDocument/2006/relationships/image" Target="../media/image99.jpe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1.wmf"/><Relationship Id="rId2" Type="http://schemas.openxmlformats.org/officeDocument/2006/relationships/image" Target="../media/image102.wmf"/><Relationship Id="rId3" Type="http://schemas.openxmlformats.org/officeDocument/2006/relationships/image" Target="../media/image103.wmf"/><Relationship Id="rId4" Type="http://schemas.openxmlformats.org/officeDocument/2006/relationships/image" Target="../media/image104.jpeg"/><Relationship Id="rId5" Type="http://schemas.openxmlformats.org/officeDocument/2006/relationships/image" Target="../media/image105.wmf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8.wmf"/><Relationship Id="rId2" Type="http://schemas.openxmlformats.org/officeDocument/2006/relationships/image" Target="../media/image109.wmf"/><Relationship Id="rId3" Type="http://schemas.openxmlformats.org/officeDocument/2006/relationships/image" Target="../media/image110.wmf"/><Relationship Id="rId4" Type="http://schemas.openxmlformats.org/officeDocument/2006/relationships/image" Target="../media/image111.jpeg"/><Relationship Id="rId5" Type="http://schemas.openxmlformats.org/officeDocument/2006/relationships/image" Target="../media/image112.wmf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5.wmf"/><Relationship Id="rId2" Type="http://schemas.openxmlformats.org/officeDocument/2006/relationships/image" Target="../media/image116.wmf"/><Relationship Id="rId3" Type="http://schemas.openxmlformats.org/officeDocument/2006/relationships/image" Target="../media/image117.wmf"/><Relationship Id="rId4" Type="http://schemas.openxmlformats.org/officeDocument/2006/relationships/image" Target="../media/image118.jpe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Relationship Id="rId3" Type="http://schemas.openxmlformats.org/officeDocument/2006/relationships/image" Target="../media/image15.wmf"/><Relationship Id="rId4" Type="http://schemas.openxmlformats.org/officeDocument/2006/relationships/image" Target="../media/image16.jpeg"/><Relationship Id="rId5" Type="http://schemas.openxmlformats.org/officeDocument/2006/relationships/image" Target="../media/image17.wmf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1.wmf"/><Relationship Id="rId2" Type="http://schemas.openxmlformats.org/officeDocument/2006/relationships/image" Target="../media/image122.wmf"/><Relationship Id="rId3" Type="http://schemas.openxmlformats.org/officeDocument/2006/relationships/image" Target="../media/image123.wmf"/><Relationship Id="rId4" Type="http://schemas.openxmlformats.org/officeDocument/2006/relationships/image" Target="../media/image124.jpe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8.wmf"/><Relationship Id="rId3" Type="http://schemas.openxmlformats.org/officeDocument/2006/relationships/image" Target="../media/image129.wmf"/><Relationship Id="rId4" Type="http://schemas.openxmlformats.org/officeDocument/2006/relationships/image" Target="../media/image130.jpeg"/><Relationship Id="rId5" Type="http://schemas.openxmlformats.org/officeDocument/2006/relationships/image" Target="../media/image131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2.wmf"/><Relationship Id="rId2" Type="http://schemas.openxmlformats.org/officeDocument/2006/relationships/image" Target="../media/image133.wmf"/><Relationship Id="rId3" Type="http://schemas.openxmlformats.org/officeDocument/2006/relationships/image" Target="../media/image134.wmf"/><Relationship Id="rId4" Type="http://schemas.openxmlformats.org/officeDocument/2006/relationships/image" Target="../media/image135.jpe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8.wmf"/><Relationship Id="rId2" Type="http://schemas.openxmlformats.org/officeDocument/2006/relationships/image" Target="../media/image139.wmf"/><Relationship Id="rId3" Type="http://schemas.openxmlformats.org/officeDocument/2006/relationships/image" Target="../media/image140.wmf"/><Relationship Id="rId4" Type="http://schemas.openxmlformats.org/officeDocument/2006/relationships/image" Target="../media/image141.jpeg"/><Relationship Id="rId5" Type="http://schemas.openxmlformats.org/officeDocument/2006/relationships/image" Target="../media/image142.wmf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wmf"/><Relationship Id="rId3" Type="http://schemas.openxmlformats.org/officeDocument/2006/relationships/image" Target="../media/image147.wmf"/><Relationship Id="rId4" Type="http://schemas.openxmlformats.org/officeDocument/2006/relationships/image" Target="../media/image148.jpeg"/><Relationship Id="rId5" Type="http://schemas.openxmlformats.org/officeDocument/2006/relationships/image" Target="../media/image149.wmf"/><Relationship Id="rId6" Type="http://schemas.openxmlformats.org/officeDocument/2006/relationships/image" Target="../media/image150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51.wm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image" Target="../media/image21.wmf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image" Target="../media/image26.wmf"/><Relationship Id="rId4" Type="http://schemas.openxmlformats.org/officeDocument/2006/relationships/image" Target="../media/image27.jpeg"/><Relationship Id="rId5" Type="http://schemas.openxmlformats.org/officeDocument/2006/relationships/image" Target="../media/image28.wmf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Relationship Id="rId3" Type="http://schemas.openxmlformats.org/officeDocument/2006/relationships/image" Target="../media/image32.wmf"/><Relationship Id="rId4" Type="http://schemas.openxmlformats.org/officeDocument/2006/relationships/image" Target="../media/image33.jpeg"/><Relationship Id="rId5" Type="http://schemas.openxmlformats.org/officeDocument/2006/relationships/image" Target="../media/image34.wmf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wmf"/><Relationship Id="rId3" Type="http://schemas.openxmlformats.org/officeDocument/2006/relationships/image" Target="../media/image38.wmf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Relationship Id="rId3" Type="http://schemas.openxmlformats.org/officeDocument/2006/relationships/image" Target="../media/image44.wmf"/><Relationship Id="rId4" Type="http://schemas.openxmlformats.org/officeDocument/2006/relationships/image" Target="../media/image45.jpeg"/><Relationship Id="rId5" Type="http://schemas.openxmlformats.org/officeDocument/2006/relationships/image" Target="../media/image46.wmf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Relationship Id="rId3" Type="http://schemas.openxmlformats.org/officeDocument/2006/relationships/image" Target="../media/image50.wmf"/><Relationship Id="rId4" Type="http://schemas.openxmlformats.org/officeDocument/2006/relationships/image" Target="../media/image51.jpeg"/><Relationship Id="rId5" Type="http://schemas.openxmlformats.org/officeDocument/2006/relationships/image" Target="../media/image52.wmf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Relationship Id="rId3" Type="http://schemas.openxmlformats.org/officeDocument/2006/relationships/image" Target="../media/image56.wmf"/><Relationship Id="rId4" Type="http://schemas.openxmlformats.org/officeDocument/2006/relationships/image" Target="../media/image57.jpeg"/><Relationship Id="rId5" Type="http://schemas.openxmlformats.org/officeDocument/2006/relationships/image" Target="../media/image58.wmf"/><Relationship Id="rId6" Type="http://schemas.openxmlformats.org/officeDocument/2006/relationships/image" Target="../media/image59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79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821880" y="416520"/>
            <a:ext cx="7299360" cy="44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n-US" sz="8800" strike="noStrike">
                <a:solidFill>
                  <a:srgbClr val="ffffff"/>
                </a:solidFill>
                <a:latin typeface="Calibri"/>
                <a:ea typeface="Helvetica Neue"/>
              </a:rPr>
              <a:t>Performance testing meets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8800" strike="noStrike">
                <a:solidFill>
                  <a:srgbClr val="ffffff"/>
                </a:solidFill>
                <a:latin typeface="Calibri"/>
                <a:ea typeface="Helvetica Neue"/>
              </a:rPr>
              <a:t>The Cloud</a:t>
            </a:r>
            <a:endParaRPr/>
          </a:p>
        </p:txBody>
      </p:sp>
      <p:pic>
        <p:nvPicPr>
          <p:cNvPr id="81" name="Picture 8" descr=""/>
          <p:cNvPicPr/>
          <p:nvPr/>
        </p:nvPicPr>
        <p:blipFill>
          <a:blip r:embed="rId3"/>
          <a:stretch/>
        </p:blipFill>
        <p:spPr>
          <a:xfrm>
            <a:off x="821880" y="6136200"/>
            <a:ext cx="1650240" cy="304200"/>
          </a:xfrm>
          <a:prstGeom prst="rect">
            <a:avLst/>
          </a:prstGeom>
          <a:ln>
            <a:noFill/>
          </a:ln>
        </p:spPr>
      </p:pic>
      <p:pic>
        <p:nvPicPr>
          <p:cNvPr id="82" name="Picture 9" descr=""/>
          <p:cNvPicPr/>
          <p:nvPr/>
        </p:nvPicPr>
        <p:blipFill>
          <a:blip r:embed="rId4"/>
          <a:stretch/>
        </p:blipFill>
        <p:spPr>
          <a:xfrm>
            <a:off x="10782360" y="-130176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83" name="Picture 10" descr=""/>
          <p:cNvPicPr/>
          <p:nvPr/>
        </p:nvPicPr>
        <p:blipFill>
          <a:blip r:embed="rId5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84" name="Picture 13" descr=""/>
          <p:cNvPicPr/>
          <p:nvPr/>
        </p:nvPicPr>
        <p:blipFill>
          <a:blip r:embed="rId6"/>
          <a:stretch/>
        </p:blipFill>
        <p:spPr>
          <a:xfrm>
            <a:off x="1609200" y="-459360"/>
            <a:ext cx="862920" cy="875520"/>
          </a:xfrm>
          <a:prstGeom prst="rect">
            <a:avLst/>
          </a:prstGeom>
          <a:ln>
            <a:noFill/>
          </a:ln>
        </p:spPr>
      </p:pic>
      <p:pic>
        <p:nvPicPr>
          <p:cNvPr id="85" name="Picture 1" descr=""/>
          <p:cNvPicPr/>
          <p:nvPr/>
        </p:nvPicPr>
        <p:blipFill>
          <a:blip r:embed="rId7"/>
          <a:stretch/>
        </p:blipFill>
        <p:spPr>
          <a:xfrm>
            <a:off x="5372280" y="630360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86" name="Picture 2" descr=""/>
          <p:cNvPicPr/>
          <p:nvPr/>
        </p:nvPicPr>
        <p:blipFill>
          <a:blip r:embed="rId8"/>
          <a:stretch/>
        </p:blipFill>
        <p:spPr>
          <a:xfrm>
            <a:off x="3678480" y="-459360"/>
            <a:ext cx="12837240" cy="1203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56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57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159" name="Picture 8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78720" y="5616360"/>
            <a:ext cx="2733840" cy="650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Load Scenario</a:t>
            </a:r>
            <a:endParaRPr/>
          </a:p>
        </p:txBody>
      </p:sp>
      <p:sp>
        <p:nvSpPr>
          <p:cNvPr id="161" name="CustomShape 2"/>
          <p:cNvSpPr/>
          <p:nvPr/>
        </p:nvSpPr>
        <p:spPr>
          <a:xfrm>
            <a:off x="9056520" y="5637240"/>
            <a:ext cx="2455200" cy="650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Performance Report</a:t>
            </a:r>
            <a:endParaRPr/>
          </a:p>
        </p:txBody>
      </p:sp>
      <p:sp>
        <p:nvSpPr>
          <p:cNvPr id="162" name="CustomShape 3"/>
          <p:cNvSpPr/>
          <p:nvPr/>
        </p:nvSpPr>
        <p:spPr>
          <a:xfrm flipH="1" flipV="1">
            <a:off x="1441440" y="4140360"/>
            <a:ext cx="1924200" cy="122220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4"/>
          <p:cNvSpPr/>
          <p:nvPr/>
        </p:nvSpPr>
        <p:spPr>
          <a:xfrm rot="1908600">
            <a:off x="1249200" y="4650840"/>
            <a:ext cx="20174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RMI Instructions</a:t>
            </a:r>
            <a:endParaRPr/>
          </a:p>
        </p:txBody>
      </p:sp>
      <p:sp>
        <p:nvSpPr>
          <p:cNvPr id="164" name="CustomShape 5"/>
          <p:cNvSpPr/>
          <p:nvPr/>
        </p:nvSpPr>
        <p:spPr>
          <a:xfrm>
            <a:off x="1828800" y="4056480"/>
            <a:ext cx="1856160" cy="120528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6"/>
          <p:cNvSpPr/>
          <p:nvPr/>
        </p:nvSpPr>
        <p:spPr>
          <a:xfrm rot="1908600">
            <a:off x="1827000" y="4452480"/>
            <a:ext cx="2282760" cy="36432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Performance Stats</a:t>
            </a:r>
            <a:endParaRPr/>
          </a:p>
        </p:txBody>
      </p:sp>
      <p:sp>
        <p:nvSpPr>
          <p:cNvPr id="166" name="CustomShape 7"/>
          <p:cNvSpPr/>
          <p:nvPr/>
        </p:nvSpPr>
        <p:spPr>
          <a:xfrm flipV="1">
            <a:off x="1071000" y="1550880"/>
            <a:ext cx="1366920" cy="124812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8"/>
          <p:cNvSpPr/>
          <p:nvPr/>
        </p:nvSpPr>
        <p:spPr>
          <a:xfrm rot="19015200">
            <a:off x="932400" y="1988280"/>
            <a:ext cx="1225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Requests</a:t>
            </a:r>
            <a:endParaRPr/>
          </a:p>
        </p:txBody>
      </p:sp>
      <p:sp>
        <p:nvSpPr>
          <p:cNvPr id="168" name="CustomShape 9"/>
          <p:cNvSpPr/>
          <p:nvPr/>
        </p:nvSpPr>
        <p:spPr>
          <a:xfrm flipH="1">
            <a:off x="1472400" y="1551600"/>
            <a:ext cx="1329120" cy="124812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0"/>
          <p:cNvSpPr/>
          <p:nvPr/>
        </p:nvSpPr>
        <p:spPr>
          <a:xfrm rot="19008000">
            <a:off x="1557720" y="2077560"/>
            <a:ext cx="1394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Responses</a:t>
            </a:r>
            <a:endParaRPr/>
          </a:p>
        </p:txBody>
      </p:sp>
      <p:sp>
        <p:nvSpPr>
          <p:cNvPr id="170" name="CustomShape 11"/>
          <p:cNvSpPr/>
          <p:nvPr/>
        </p:nvSpPr>
        <p:spPr>
          <a:xfrm>
            <a:off x="4599720" y="4155840"/>
            <a:ext cx="360" cy="112068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2"/>
          <p:cNvSpPr/>
          <p:nvPr/>
        </p:nvSpPr>
        <p:spPr>
          <a:xfrm flipV="1">
            <a:off x="4405680" y="4140360"/>
            <a:ext cx="360" cy="112068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3"/>
          <p:cNvSpPr/>
          <p:nvPr/>
        </p:nvSpPr>
        <p:spPr>
          <a:xfrm>
            <a:off x="6677640" y="2361960"/>
            <a:ext cx="13989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9600" strike="noStrike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73" name="CustomShape 14"/>
          <p:cNvSpPr/>
          <p:nvPr/>
        </p:nvSpPr>
        <p:spPr>
          <a:xfrm flipV="1">
            <a:off x="4405680" y="1551600"/>
            <a:ext cx="360" cy="125280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15"/>
          <p:cNvSpPr/>
          <p:nvPr/>
        </p:nvSpPr>
        <p:spPr>
          <a:xfrm>
            <a:off x="4599720" y="1551600"/>
            <a:ext cx="360" cy="124524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16"/>
          <p:cNvSpPr/>
          <p:nvPr/>
        </p:nvSpPr>
        <p:spPr>
          <a:xfrm flipV="1">
            <a:off x="8329320" y="4155840"/>
            <a:ext cx="1876320" cy="113760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7"/>
          <p:cNvSpPr/>
          <p:nvPr/>
        </p:nvSpPr>
        <p:spPr>
          <a:xfrm flipH="1">
            <a:off x="8853840" y="4130280"/>
            <a:ext cx="1928160" cy="114660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8"/>
          <p:cNvSpPr/>
          <p:nvPr/>
        </p:nvSpPr>
        <p:spPr>
          <a:xfrm flipH="1" flipV="1">
            <a:off x="9198720" y="1566720"/>
            <a:ext cx="1240920" cy="133416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9"/>
          <p:cNvSpPr/>
          <p:nvPr/>
        </p:nvSpPr>
        <p:spPr>
          <a:xfrm>
            <a:off x="9518040" y="1479600"/>
            <a:ext cx="1186560" cy="1316160"/>
          </a:xfrm>
          <a:prstGeom prst="straightConnector1">
            <a:avLst/>
          </a:pr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0"/>
          <p:cNvSpPr/>
          <p:nvPr/>
        </p:nvSpPr>
        <p:spPr>
          <a:xfrm>
            <a:off x="3135600" y="5276880"/>
            <a:ext cx="59205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JMeter Master</a:t>
            </a:r>
            <a:endParaRPr/>
          </a:p>
        </p:txBody>
      </p:sp>
      <p:sp>
        <p:nvSpPr>
          <p:cNvPr id="180" name="CustomShape 21"/>
          <p:cNvSpPr/>
          <p:nvPr/>
        </p:nvSpPr>
        <p:spPr>
          <a:xfrm>
            <a:off x="9621360" y="2810880"/>
            <a:ext cx="182844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JMeter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Slave n</a:t>
            </a:r>
            <a:endParaRPr/>
          </a:p>
        </p:txBody>
      </p:sp>
      <p:sp>
        <p:nvSpPr>
          <p:cNvPr id="181" name="CustomShape 22"/>
          <p:cNvSpPr/>
          <p:nvPr/>
        </p:nvSpPr>
        <p:spPr>
          <a:xfrm>
            <a:off x="1071000" y="314280"/>
            <a:ext cx="10049760" cy="12369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8000" strike="noStrike">
                <a:solidFill>
                  <a:srgbClr val="ffffff"/>
                </a:solidFill>
                <a:latin typeface="Calibri"/>
              </a:rPr>
              <a:t>Server </a:t>
            </a:r>
            <a:r>
              <a:rPr b="1" lang="en-US" sz="5400" strike="noStrike">
                <a:solidFill>
                  <a:srgbClr val="ffffff"/>
                </a:solidFill>
                <a:latin typeface="Calibri"/>
              </a:rPr>
              <a:t>(system under load)</a:t>
            </a:r>
            <a:endParaRPr/>
          </a:p>
        </p:txBody>
      </p:sp>
      <p:sp>
        <p:nvSpPr>
          <p:cNvPr id="182" name="CustomShape 23"/>
          <p:cNvSpPr/>
          <p:nvPr/>
        </p:nvSpPr>
        <p:spPr>
          <a:xfrm>
            <a:off x="621720" y="280008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JMeter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Slave 1</a:t>
            </a:r>
            <a:endParaRPr/>
          </a:p>
        </p:txBody>
      </p:sp>
      <p:sp>
        <p:nvSpPr>
          <p:cNvPr id="183" name="CustomShape 24"/>
          <p:cNvSpPr/>
          <p:nvPr/>
        </p:nvSpPr>
        <p:spPr>
          <a:xfrm>
            <a:off x="3610080" y="280476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JMeter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strike="noStrike">
                <a:solidFill>
                  <a:srgbClr val="ffffff"/>
                </a:solidFill>
                <a:latin typeface="Calibri"/>
              </a:rPr>
              <a:t>Slave 2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85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86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87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1219680" y="1146600"/>
            <a:ext cx="9752400" cy="497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Set up Virtual Private Cloud;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Set up Subnet;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Set up Internet Gateway;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Set up Route Table and Association;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Set up Security Group;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Add Key Pair;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Start Instance with public IP;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Install and configure JMeter (open ports, get IP).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 strike="noStrike">
                <a:solidFill>
                  <a:srgbClr val="000000"/>
                </a:solidFill>
                <a:latin typeface="Calibri"/>
              </a:rPr>
              <a:t>Do that as many times as many instances you want.</a:t>
            </a:r>
            <a:endParaRPr/>
          </a:p>
        </p:txBody>
      </p:sp>
      <p:pic>
        <p:nvPicPr>
          <p:cNvPr id="189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90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294120" y="366840"/>
            <a:ext cx="11603520" cy="7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4800" strike="noStrike">
                <a:solidFill>
                  <a:srgbClr val="000000"/>
                </a:solidFill>
                <a:latin typeface="Calibri"/>
              </a:rPr>
              <a:t>Setting up an AWS EC2 instance with JMeter: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93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94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3316680" y="347400"/>
            <a:ext cx="5558040" cy="98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Dockerize JMeter:</a:t>
            </a:r>
            <a:endParaRPr/>
          </a:p>
        </p:txBody>
      </p:sp>
      <p:pic>
        <p:nvPicPr>
          <p:cNvPr id="197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98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1312200" y="1870200"/>
            <a:ext cx="4355640" cy="3582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ffffff"/>
                </a:solidFill>
                <a:latin typeface="Calibri"/>
              </a:rPr>
              <a:t>Ubuntu + Java</a:t>
            </a:r>
            <a:endParaRPr/>
          </a:p>
        </p:txBody>
      </p:sp>
      <p:sp>
        <p:nvSpPr>
          <p:cNvPr id="200" name="CustomShape 3"/>
          <p:cNvSpPr/>
          <p:nvPr/>
        </p:nvSpPr>
        <p:spPr>
          <a:xfrm>
            <a:off x="1469160" y="2892600"/>
            <a:ext cx="4041360" cy="2392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JMeter Master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(Manages Slaves):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- Port 60000 open</a:t>
            </a:r>
            <a:endParaRPr/>
          </a:p>
        </p:txBody>
      </p:sp>
      <p:sp>
        <p:nvSpPr>
          <p:cNvPr id="201" name="CustomShape 4"/>
          <p:cNvSpPr/>
          <p:nvPr/>
        </p:nvSpPr>
        <p:spPr>
          <a:xfrm>
            <a:off x="6523920" y="1870200"/>
            <a:ext cx="4355640" cy="35823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trike="noStrike">
                <a:solidFill>
                  <a:srgbClr val="ffffff"/>
                </a:solidFill>
                <a:latin typeface="Calibri"/>
              </a:rPr>
              <a:t>Ubuntu + Java</a:t>
            </a:r>
            <a:endParaRPr/>
          </a:p>
        </p:txBody>
      </p:sp>
      <p:sp>
        <p:nvSpPr>
          <p:cNvPr id="202" name="CustomShape 5"/>
          <p:cNvSpPr/>
          <p:nvPr/>
        </p:nvSpPr>
        <p:spPr>
          <a:xfrm>
            <a:off x="6681240" y="2892600"/>
            <a:ext cx="4041360" cy="2392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JMeter Slave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(Generates Load):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- Port 1099 open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- Port 50000 open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04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05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06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247320" y="1895400"/>
            <a:ext cx="11697120" cy="30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Run distributed JMeter test in console: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3200" strike="noStrike">
                <a:solidFill>
                  <a:srgbClr val="000000"/>
                </a:solidFill>
                <a:latin typeface="Calibri"/>
              </a:rPr>
              <a:t>jmeter -n -t load_script_name.jmx  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3200" strike="noStrike">
                <a:solidFill>
                  <a:srgbClr val="000000"/>
                </a:solidFill>
                <a:latin typeface="Calibri"/>
              </a:rPr>
              <a:t>-R 54.172.38.36,…,18.144.50.21 -l report_name.jtl</a:t>
            </a:r>
            <a:endParaRPr/>
          </a:p>
        </p:txBody>
      </p:sp>
      <p:pic>
        <p:nvPicPr>
          <p:cNvPr id="208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09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11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12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13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111960" y="1308240"/>
            <a:ext cx="1196784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Configure the AWS infrastructure automatically with Terraform:</a:t>
            </a:r>
            <a:endParaRPr/>
          </a:p>
        </p:txBody>
      </p:sp>
      <p:pic>
        <p:nvPicPr>
          <p:cNvPr id="215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16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17" name="Picture 2" descr=""/>
          <p:cNvPicPr/>
          <p:nvPr/>
        </p:nvPicPr>
        <p:blipFill>
          <a:blip r:embed="rId7"/>
          <a:stretch/>
        </p:blipFill>
        <p:spPr>
          <a:xfrm>
            <a:off x="1175400" y="2096280"/>
            <a:ext cx="10058040" cy="387288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509400" y="518760"/>
            <a:ext cx="1117260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Take automation one step further?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20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21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22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713520" y="1046520"/>
            <a:ext cx="10764720" cy="43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Before you run the whole thing,</a:t>
            </a:r>
            <a:endParaRPr/>
          </a:p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make sure to have: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Valid AWS credentials in ~/.aws/credentials file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Terraform tool installed (v0.11.2)</a:t>
            </a:r>
            <a:endParaRPr/>
          </a:p>
        </p:txBody>
      </p:sp>
      <p:pic>
        <p:nvPicPr>
          <p:cNvPr id="224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25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27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28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341280" y="458640"/>
            <a:ext cx="11508840" cy="519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In the command line,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clone the project: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git clone </a:t>
            </a:r>
            <a:r>
              <a:rPr b="1" i="1" lang="en-US" sz="3600" strike="noStrike" u="sng">
                <a:solidFill>
                  <a:srgbClr val="0563c1"/>
                </a:solidFill>
                <a:latin typeface="Calibri"/>
              </a:rPr>
              <a:t>https://</a:t>
            </a:r>
            <a:r>
              <a:rPr b="1" i="1" lang="en-US" sz="3600" strike="noStrike" u="sng">
                <a:solidFill>
                  <a:srgbClr val="0563c1"/>
                </a:solidFill>
                <a:latin typeface="Calibri"/>
              </a:rPr>
              <a:t>github.com/artie-sh/performance_testing_terraform_aws_docker_jmeter.git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enter the project folder: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cd performance_testing_terraform_aws_docker_jmeter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1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33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34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35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1363320" y="1600560"/>
            <a:ext cx="9448560" cy="17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generate ssh keys: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./generate_key.sh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37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38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39" name="Picture 3" descr=""/>
          <p:cNvPicPr/>
          <p:nvPr/>
        </p:nvPicPr>
        <p:blipFill>
          <a:blip r:embed="rId7"/>
          <a:stretch/>
        </p:blipFill>
        <p:spPr>
          <a:xfrm>
            <a:off x="1058400" y="3346200"/>
            <a:ext cx="10058040" cy="123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41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42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43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244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45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46" name="Picture 10" descr=""/>
          <p:cNvPicPr/>
          <p:nvPr/>
        </p:nvPicPr>
        <p:blipFill>
          <a:blip r:embed="rId7"/>
          <a:stretch/>
        </p:blipFill>
        <p:spPr>
          <a:xfrm>
            <a:off x="3718440" y="3560040"/>
            <a:ext cx="4754520" cy="299304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1901520" y="226080"/>
            <a:ext cx="8388720" cy="33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enter the terraform folder: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cd qa_performance_test_cluster_config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initialize modules: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US" sz="36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terraform init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49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50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51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252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253" name="CustomShape 1"/>
          <p:cNvSpPr/>
          <p:nvPr/>
        </p:nvSpPr>
        <p:spPr>
          <a:xfrm>
            <a:off x="1838880" y="0"/>
            <a:ext cx="851364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plan the output: 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terraform plan -out plan.output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254" name="Picture 1" descr=""/>
          <p:cNvPicPr/>
          <p:nvPr/>
        </p:nvPicPr>
        <p:blipFill>
          <a:blip r:embed="rId6"/>
          <a:stretch/>
        </p:blipFill>
        <p:spPr>
          <a:xfrm>
            <a:off x="1838880" y="1127160"/>
            <a:ext cx="8513640" cy="560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88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89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90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2941200" y="1164960"/>
            <a:ext cx="6309000" cy="45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8800" strike="noStrike">
                <a:solidFill>
                  <a:srgbClr val="000000"/>
                </a:solidFill>
                <a:latin typeface="Calibri"/>
                <a:ea typeface="Helvetica Neue"/>
              </a:rPr>
              <a:t>What is Performance Testing?</a:t>
            </a:r>
            <a:endParaRPr/>
          </a:p>
        </p:txBody>
      </p:sp>
      <p:pic>
        <p:nvPicPr>
          <p:cNvPr id="92" name="Picture 17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93" name="Picture 8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56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57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58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>
            <a:off x="713520" y="340200"/>
            <a:ext cx="10764720" cy="11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apply the plan: 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terraform apply plan.output</a:t>
            </a:r>
            <a:endParaRPr/>
          </a:p>
        </p:txBody>
      </p:sp>
      <p:pic>
        <p:nvPicPr>
          <p:cNvPr id="260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61" name="Picture 1" descr=""/>
          <p:cNvPicPr/>
          <p:nvPr/>
        </p:nvPicPr>
        <p:blipFill>
          <a:blip r:embed="rId6"/>
          <a:stretch/>
        </p:blipFill>
        <p:spPr>
          <a:xfrm>
            <a:off x="1066680" y="1786680"/>
            <a:ext cx="10058040" cy="482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63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64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65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713520" y="340200"/>
            <a:ext cx="10764720" cy="11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agree to accept the report file: 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yes + enter</a:t>
            </a:r>
            <a:endParaRPr/>
          </a:p>
        </p:txBody>
      </p:sp>
      <p:pic>
        <p:nvPicPr>
          <p:cNvPr id="267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>
                <a:latin typeface="Calibri"/>
              </a:rPr>
              <a:t>Add jmeter report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71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72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73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74" name="CustomShape 1"/>
          <p:cNvSpPr/>
          <p:nvPr/>
        </p:nvSpPr>
        <p:spPr>
          <a:xfrm>
            <a:off x="713520" y="0"/>
            <a:ext cx="10764720" cy="11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destroy infrastructure after test is done: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terraform plan -destroy -out plan.output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5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76" name="Picture 2" descr=""/>
          <p:cNvPicPr/>
          <p:nvPr/>
        </p:nvPicPr>
        <p:blipFill>
          <a:blip r:embed="rId6"/>
          <a:stretch/>
        </p:blipFill>
        <p:spPr>
          <a:xfrm>
            <a:off x="1615680" y="1173240"/>
            <a:ext cx="8960040" cy="555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78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79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80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713520" y="280440"/>
            <a:ext cx="10764720" cy="12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apply destroy plan: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terraform apply plan.output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82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83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pic>
        <p:nvPicPr>
          <p:cNvPr id="284" name="Picture 1" descr=""/>
          <p:cNvPicPr/>
          <p:nvPr/>
        </p:nvPicPr>
        <p:blipFill>
          <a:blip r:embed="rId7"/>
          <a:stretch/>
        </p:blipFill>
        <p:spPr>
          <a:xfrm>
            <a:off x="221040" y="2171520"/>
            <a:ext cx="11749320" cy="26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821880" y="685440"/>
            <a:ext cx="9959760" cy="62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Header</a:t>
            </a:r>
            <a:endParaRPr/>
          </a:p>
        </p:txBody>
      </p:sp>
      <p:pic>
        <p:nvPicPr>
          <p:cNvPr id="286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287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288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289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821880" y="1679400"/>
            <a:ext cx="10764720" cy="40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content</a:t>
            </a:r>
            <a:endParaRPr/>
          </a:p>
        </p:txBody>
      </p:sp>
      <p:pic>
        <p:nvPicPr>
          <p:cNvPr id="291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292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ed26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3" descr=""/>
          <p:cNvPicPr/>
          <p:nvPr/>
        </p:nvPicPr>
        <p:blipFill>
          <a:blip r:embed="rId1"/>
          <a:stretch/>
        </p:blipFill>
        <p:spPr>
          <a:xfrm>
            <a:off x="5047560" y="1069560"/>
            <a:ext cx="1998720" cy="353520"/>
          </a:xfrm>
          <a:prstGeom prst="rect">
            <a:avLst/>
          </a:prstGeom>
          <a:ln>
            <a:noFill/>
          </a:ln>
        </p:spPr>
      </p:pic>
      <p:sp>
        <p:nvSpPr>
          <p:cNvPr id="294" name="CustomShape 1"/>
          <p:cNvSpPr/>
          <p:nvPr/>
        </p:nvSpPr>
        <p:spPr>
          <a:xfrm>
            <a:off x="926640" y="2098800"/>
            <a:ext cx="10240560" cy="21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7500" strike="noStrike">
                <a:solidFill>
                  <a:srgbClr val="ffffff"/>
                </a:solidFill>
                <a:latin typeface="Helvetica Neue"/>
                <a:ea typeface="Helvetica Neue"/>
              </a:rPr>
              <a:t>See you on our next meeting in July!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758040" y="4950000"/>
            <a:ext cx="4577400" cy="7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4500" strike="noStrike">
                <a:solidFill>
                  <a:srgbClr val="ffffff"/>
                </a:solidFill>
                <a:latin typeface="Helvetica Neue"/>
                <a:ea typeface="Helvetica Neue"/>
              </a:rPr>
              <a:t>05 / 07 / 2018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95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96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97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1419480" y="1014120"/>
            <a:ext cx="9352440" cy="482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000000"/>
                </a:solidFill>
                <a:latin typeface="Calibri"/>
                <a:ea typeface="Helvetica Neue"/>
              </a:rPr>
              <a:t>Wiki: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a </a:t>
            </a:r>
            <a:r>
              <a:rPr b="1"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testing practice </a:t>
            </a:r>
            <a:r>
              <a:rPr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performed to determine </a:t>
            </a:r>
            <a:r>
              <a:rPr b="1"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how a system performs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in terms of </a:t>
            </a:r>
            <a:r>
              <a:rPr b="1"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responsiveness and stability</a:t>
            </a:r>
            <a:r>
              <a:rPr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under a </a:t>
            </a:r>
            <a:r>
              <a:rPr b="1" lang="en-US" sz="4400" strike="noStrike">
                <a:solidFill>
                  <a:srgbClr val="000000"/>
                </a:solidFill>
                <a:latin typeface="Calibri"/>
                <a:ea typeface="Helvetica Neue"/>
              </a:rPr>
              <a:t>particular workload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r">
              <a:lnSpc>
                <a:spcPct val="100000"/>
              </a:lnSpc>
            </a:pPr>
            <a:r>
              <a:rPr lang="en-US" sz="2000" strike="noStrike" u="sng">
                <a:solidFill>
                  <a:srgbClr val="0563c1"/>
                </a:solidFill>
                <a:latin typeface="Calibri"/>
                <a:ea typeface="Helvetica Neue"/>
              </a:rPr>
              <a:t>https://en.wikipedia.org/wiki/Software_performance_testing</a:t>
            </a:r>
            <a:endParaRPr/>
          </a:p>
        </p:txBody>
      </p:sp>
      <p:pic>
        <p:nvPicPr>
          <p:cNvPr id="99" name="Picture 8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01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02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03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104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05" name="Picture 8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360360" y="314280"/>
            <a:ext cx="11471040" cy="222732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8000" strike="noStrike">
                <a:solidFill>
                  <a:srgbClr val="ffffff"/>
                </a:solidFill>
                <a:latin typeface="Calibri"/>
              </a:rPr>
              <a:t>Server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ffffff"/>
                </a:solidFill>
                <a:latin typeface="Calibri"/>
              </a:rPr>
              <a:t>(system under load)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360360" y="322272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Calibri"/>
              </a:rPr>
              <a:t>User 1</a:t>
            </a:r>
            <a:endParaRPr/>
          </a:p>
        </p:txBody>
      </p:sp>
      <p:sp>
        <p:nvSpPr>
          <p:cNvPr id="108" name="CustomShape 3"/>
          <p:cNvSpPr/>
          <p:nvPr/>
        </p:nvSpPr>
        <p:spPr>
          <a:xfrm>
            <a:off x="2310480" y="472248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Calibri"/>
              </a:rPr>
              <a:t>User 2</a:t>
            </a:r>
            <a:endParaRPr/>
          </a:p>
        </p:txBody>
      </p:sp>
      <p:sp>
        <p:nvSpPr>
          <p:cNvPr id="109" name="CustomShape 4"/>
          <p:cNvSpPr/>
          <p:nvPr/>
        </p:nvSpPr>
        <p:spPr>
          <a:xfrm>
            <a:off x="4789080" y="369288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Calibri"/>
              </a:rPr>
              <a:t>User 3</a:t>
            </a:r>
            <a:endParaRPr/>
          </a:p>
        </p:txBody>
      </p:sp>
      <p:sp>
        <p:nvSpPr>
          <p:cNvPr id="110" name="CustomShape 5"/>
          <p:cNvSpPr/>
          <p:nvPr/>
        </p:nvSpPr>
        <p:spPr>
          <a:xfrm>
            <a:off x="10130040" y="4358160"/>
            <a:ext cx="1701360" cy="132984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ffffff"/>
                </a:solidFill>
                <a:latin typeface="Calibri"/>
              </a:rPr>
              <a:t>User n</a:t>
            </a:r>
            <a:endParaRPr/>
          </a:p>
        </p:txBody>
      </p:sp>
      <p:sp>
        <p:nvSpPr>
          <p:cNvPr id="111" name="CustomShape 6"/>
          <p:cNvSpPr/>
          <p:nvPr/>
        </p:nvSpPr>
        <p:spPr>
          <a:xfrm>
            <a:off x="7452720" y="4073400"/>
            <a:ext cx="13989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9600" strike="noStrike">
                <a:solidFill>
                  <a:srgbClr val="000000"/>
                </a:solidFill>
                <a:latin typeface="Calibri"/>
              </a:rPr>
              <a:t>…</a:t>
            </a:r>
            <a:endParaRPr/>
          </a:p>
        </p:txBody>
      </p:sp>
      <p:sp>
        <p:nvSpPr>
          <p:cNvPr id="112" name="CustomShape 7"/>
          <p:cNvSpPr/>
          <p:nvPr/>
        </p:nvSpPr>
        <p:spPr>
          <a:xfrm>
            <a:off x="1069920" y="2541960"/>
            <a:ext cx="282240" cy="6804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8"/>
          <p:cNvSpPr/>
          <p:nvPr/>
        </p:nvSpPr>
        <p:spPr>
          <a:xfrm>
            <a:off x="3020040" y="2541960"/>
            <a:ext cx="282240" cy="2180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9"/>
          <p:cNvSpPr/>
          <p:nvPr/>
        </p:nvSpPr>
        <p:spPr>
          <a:xfrm>
            <a:off x="5498640" y="2541960"/>
            <a:ext cx="282240" cy="116244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0"/>
          <p:cNvSpPr/>
          <p:nvPr/>
        </p:nvSpPr>
        <p:spPr>
          <a:xfrm>
            <a:off x="10841760" y="2541960"/>
            <a:ext cx="282240" cy="179856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17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18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19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713520" y="1679400"/>
            <a:ext cx="10764720" cy="39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Users are different - i.e. sending unique (not hardcoded) requests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Users are geographically distributed – so should be the test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Performance testing should be done regularly</a:t>
            </a:r>
            <a:endParaRPr/>
          </a:p>
        </p:txBody>
      </p:sp>
      <p:pic>
        <p:nvPicPr>
          <p:cNvPr id="121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22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23" name="CustomShape 2"/>
          <p:cNvSpPr/>
          <p:nvPr/>
        </p:nvSpPr>
        <p:spPr>
          <a:xfrm>
            <a:off x="609840" y="723960"/>
            <a:ext cx="1097172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  <a:ea typeface="Calibri"/>
              </a:rPr>
              <a:t>Performance testing: best practices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25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26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27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pic>
        <p:nvPicPr>
          <p:cNvPr id="128" name="Picture 10" descr=""/>
          <p:cNvPicPr/>
          <p:nvPr/>
        </p:nvPicPr>
        <p:blipFill>
          <a:blip r:embed="rId5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999720" y="220320"/>
            <a:ext cx="9959760" cy="73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  <a:ea typeface="Helvetica Neue"/>
              </a:rPr>
              <a:t>1. Emulate real users - JMeter</a:t>
            </a:r>
            <a:endParaRPr/>
          </a:p>
        </p:txBody>
      </p:sp>
      <p:pic>
        <p:nvPicPr>
          <p:cNvPr id="130" name="Picture 1" descr=""/>
          <p:cNvPicPr/>
          <p:nvPr/>
        </p:nvPicPr>
        <p:blipFill>
          <a:blip r:embed="rId6"/>
          <a:stretch/>
        </p:blipFill>
        <p:spPr>
          <a:xfrm>
            <a:off x="950400" y="953640"/>
            <a:ext cx="10058040" cy="583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116000" y="367200"/>
            <a:ext cx="9959760" cy="11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  <a:ea typeface="Helvetica Neue"/>
              </a:rPr>
              <a:t>JMeter Pros:</a:t>
            </a:r>
            <a:endParaRPr/>
          </a:p>
        </p:txBody>
      </p:sp>
      <p:pic>
        <p:nvPicPr>
          <p:cNvPr id="132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33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34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713520" y="1308240"/>
            <a:ext cx="10764720" cy="481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Easy to start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Scripts to generate unique requests on the go (Groovy, BeanShell, etc.)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Collects performance metrics and generates pretty reports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Active community and plenty of extensions for non-trivial tasks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Allows distributed testing - </a:t>
            </a:r>
            <a:r>
              <a:rPr b="1" i="1" lang="en-US" sz="3600" strike="noStrike">
                <a:solidFill>
                  <a:srgbClr val="000000"/>
                </a:solidFill>
                <a:latin typeface="Calibri"/>
              </a:rPr>
              <a:t>important</a:t>
            </a:r>
            <a:endParaRPr/>
          </a:p>
        </p:txBody>
      </p:sp>
      <p:pic>
        <p:nvPicPr>
          <p:cNvPr id="137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38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821880" y="314280"/>
            <a:ext cx="9959760" cy="78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  <a:ea typeface="Helvetica Neue"/>
              </a:rPr>
              <a:t>However:</a:t>
            </a:r>
            <a:endParaRPr/>
          </a:p>
        </p:txBody>
      </p:sp>
      <p:pic>
        <p:nvPicPr>
          <p:cNvPr id="140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41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42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821880" y="1155960"/>
            <a:ext cx="10764720" cy="501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No geographical diversity – all requests coming from the same region (throughput limitation)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Limited abilities of a single instance to generate load (memory issues)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b="1" lang="en-US" sz="3600" strike="noStrike">
                <a:solidFill>
                  <a:srgbClr val="000000"/>
                </a:solidFill>
                <a:latin typeface="Calibri"/>
              </a:rPr>
              <a:t>Thus</a:t>
            </a:r>
            <a:r>
              <a:rPr lang="en-US" sz="3600" strike="noStrike">
                <a:solidFill>
                  <a:srgbClr val="000000"/>
                </a:solidFill>
                <a:latin typeface="Calibri"/>
              </a:rPr>
              <a:t>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running tests with a single JMeter instance is not a proper performance testing</a:t>
            </a:r>
            <a:endParaRPr/>
          </a:p>
        </p:txBody>
      </p:sp>
      <p:pic>
        <p:nvPicPr>
          <p:cNvPr id="145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46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1116000" y="314280"/>
            <a:ext cx="9959760" cy="95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5400" strike="noStrike">
                <a:solidFill>
                  <a:srgbClr val="000000"/>
                </a:solidFill>
                <a:latin typeface="Calibri"/>
              </a:rPr>
              <a:t>Solution:</a:t>
            </a:r>
            <a:endParaRPr/>
          </a:p>
        </p:txBody>
      </p:sp>
      <p:pic>
        <p:nvPicPr>
          <p:cNvPr id="148" name="Picture 7" descr=""/>
          <p:cNvPicPr/>
          <p:nvPr/>
        </p:nvPicPr>
        <p:blipFill>
          <a:blip r:embed="rId1"/>
          <a:stretch/>
        </p:blipFill>
        <p:spPr>
          <a:xfrm>
            <a:off x="10782360" y="-1761120"/>
            <a:ext cx="189720" cy="2602800"/>
          </a:xfrm>
          <a:prstGeom prst="rect">
            <a:avLst/>
          </a:prstGeom>
          <a:ln>
            <a:noFill/>
          </a:ln>
        </p:spPr>
      </p:pic>
      <p:pic>
        <p:nvPicPr>
          <p:cNvPr id="149" name="Picture 13" descr=""/>
          <p:cNvPicPr/>
          <p:nvPr/>
        </p:nvPicPr>
        <p:blipFill>
          <a:blip r:embed="rId2"/>
          <a:stretch/>
        </p:blipFill>
        <p:spPr>
          <a:xfrm>
            <a:off x="1609200" y="-314280"/>
            <a:ext cx="618840" cy="628200"/>
          </a:xfrm>
          <a:prstGeom prst="rect">
            <a:avLst/>
          </a:prstGeom>
          <a:ln>
            <a:noFill/>
          </a:ln>
        </p:spPr>
      </p:pic>
      <p:pic>
        <p:nvPicPr>
          <p:cNvPr id="150" name="Picture 11" descr=""/>
          <p:cNvPicPr/>
          <p:nvPr/>
        </p:nvPicPr>
        <p:blipFill>
          <a:blip r:embed="rId3"/>
          <a:stretch/>
        </p:blipFill>
        <p:spPr>
          <a:xfrm>
            <a:off x="-78120" y="3429000"/>
            <a:ext cx="189720" cy="269172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4"/>
          <a:stretch/>
        </p:blipFill>
        <p:spPr>
          <a:xfrm>
            <a:off x="1919160" y="6607080"/>
            <a:ext cx="638280" cy="63828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1537920" y="1679400"/>
            <a:ext cx="9115920" cy="402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Set up several JMeter instances in different areas (Amazon Web Services might help)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Run performance tests in distributed mode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53" name="Picture 9" descr=""/>
          <p:cNvPicPr/>
          <p:nvPr/>
        </p:nvPicPr>
        <p:blipFill>
          <a:blip r:embed="rId5"/>
          <a:stretch/>
        </p:blipFill>
        <p:spPr>
          <a:xfrm>
            <a:off x="821880" y="6174000"/>
            <a:ext cx="1239840" cy="228240"/>
          </a:xfrm>
          <a:prstGeom prst="rect">
            <a:avLst/>
          </a:prstGeom>
          <a:ln>
            <a:noFill/>
          </a:ln>
        </p:spPr>
      </p:pic>
      <p:pic>
        <p:nvPicPr>
          <p:cNvPr id="154" name="Picture 10" descr=""/>
          <p:cNvPicPr/>
          <p:nvPr/>
        </p:nvPicPr>
        <p:blipFill>
          <a:blip r:embed="rId6"/>
          <a:stretch/>
        </p:blipFill>
        <p:spPr>
          <a:xfrm>
            <a:off x="10535760" y="6402960"/>
            <a:ext cx="781920" cy="78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Application>LibreOffice/4.4.3.2$Linux_X86_64 LibreOffice_project/40m0$Build-2</Application>
  <Paragraphs>128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2016-09-26T09:38:27Z</dcterms:created>
  <dc:creator>Microsoft Office User</dc:creator>
  <dc:language>en-US</dc:language>
  <dcterms:modified xsi:type="dcterms:W3CDTF">2018-06-06T02:31:45Z</dcterms:modified>
  <cp:revision>110</cp:revision>
  <dc:title>dadsadada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